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508" r:id="rId12"/>
    <p:sldId id="266" r:id="rId13"/>
    <p:sldId id="267" r:id="rId14"/>
    <p:sldId id="532" r:id="rId15"/>
    <p:sldId id="326" r:id="rId16"/>
    <p:sldId id="268" r:id="rId17"/>
    <p:sldId id="502" r:id="rId18"/>
    <p:sldId id="503" r:id="rId19"/>
    <p:sldId id="504" r:id="rId20"/>
    <p:sldId id="505" r:id="rId21"/>
    <p:sldId id="506" r:id="rId22"/>
    <p:sldId id="269" r:id="rId23"/>
    <p:sldId id="507" r:id="rId24"/>
    <p:sldId id="509" r:id="rId25"/>
    <p:sldId id="456" r:id="rId26"/>
    <p:sldId id="457" r:id="rId27"/>
    <p:sldId id="458" r:id="rId28"/>
    <p:sldId id="459" r:id="rId29"/>
    <p:sldId id="462" r:id="rId30"/>
    <p:sldId id="460" r:id="rId31"/>
    <p:sldId id="461" r:id="rId32"/>
    <p:sldId id="469" r:id="rId33"/>
    <p:sldId id="470" r:id="rId34"/>
    <p:sldId id="471" r:id="rId35"/>
    <p:sldId id="472" r:id="rId36"/>
    <p:sldId id="473" r:id="rId37"/>
    <p:sldId id="474" r:id="rId38"/>
    <p:sldId id="475" r:id="rId39"/>
    <p:sldId id="510" r:id="rId40"/>
    <p:sldId id="511" r:id="rId41"/>
    <p:sldId id="512" r:id="rId42"/>
    <p:sldId id="513" r:id="rId43"/>
    <p:sldId id="515" r:id="rId44"/>
    <p:sldId id="279" r:id="rId45"/>
    <p:sldId id="289" r:id="rId46"/>
    <p:sldId id="288" r:id="rId47"/>
    <p:sldId id="291" r:id="rId48"/>
    <p:sldId id="516" r:id="rId49"/>
    <p:sldId id="517" r:id="rId50"/>
    <p:sldId id="519" r:id="rId51"/>
    <p:sldId id="514" r:id="rId52"/>
    <p:sldId id="518" r:id="rId53"/>
    <p:sldId id="522" r:id="rId54"/>
    <p:sldId id="521" r:id="rId55"/>
    <p:sldId id="525" r:id="rId56"/>
    <p:sldId id="527" r:id="rId57"/>
    <p:sldId id="533" r:id="rId58"/>
    <p:sldId id="523" r:id="rId59"/>
    <p:sldId id="524" r:id="rId60"/>
    <p:sldId id="526" r:id="rId61"/>
    <p:sldId id="528" r:id="rId62"/>
    <p:sldId id="530" r:id="rId63"/>
    <p:sldId id="531" r:id="rId64"/>
  </p:sldIdLst>
  <p:sldSz cx="12192000" cy="6858000"/>
  <p:notesSz cx="6858000" cy="9144000"/>
  <p:defaultTextStyle>
    <a:defPPr>
      <a:defRPr lang="en-A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04"/>
    <p:restoredTop sz="94696"/>
  </p:normalViewPr>
  <p:slideViewPr>
    <p:cSldViewPr snapToGrid="0">
      <p:cViewPr varScale="1">
        <p:scale>
          <a:sx n="100" d="100"/>
          <a:sy n="100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E9001-100C-0B48-962C-C2C3C5738C1D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C7EA9-79C3-2445-9306-5660EA08AB35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285170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7EA9-79C3-2445-9306-5660EA08AB35}" type="slidenum">
              <a:rPr lang="en-AZ" smtClean="0"/>
              <a:t>25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4378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V4 has 2 mm of discordant ST elevation (at the J-point, relative to the PR segment) following a 5 mm S-wave.  The ST/S ratio is 0.40 in this lead.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II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proportionally excessively discordant ST depression, with 1.25 mm STD and only 4.0 mm R-wave, for a ratio of 0.31.  This is also a sign if ischemia (reciprocal inferior ST depression).              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look at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V3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complexes vary slightly: 2nd complex has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2.5-3.0 mm STE following a 14 mm S-wave; complex 4 has 2-2.5 mm STE following a 10.5 mm S-wave.   So these are significantly higher than the normal maximum (of V1-V4) ratio, which is about 0.10. </a:t>
            </a:r>
            <a:endParaRPr lang="en-A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6D6F-063C-4A42-87B8-251CFD88293F}" type="slidenum">
              <a:rPr lang="en-AZ" smtClean="0"/>
              <a:t>44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68431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1015-A3CA-561C-C9D2-4B59D715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704F-C128-27F6-1C5D-342305D19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4AAF9-A9C4-A65C-AAAD-AFE3E94E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4B68B-3694-4325-3B10-BBAC77C5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526F-6109-FA4A-DC46-BED8165E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25000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1B47-F165-6F30-7E5F-C9821507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67B30-15FC-DB6E-F063-6B6F6CF8D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3C599-FC72-7CE9-6F1A-C86E12135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505C4-B2E0-2034-D39F-4733FA3B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48AF0-25B8-E0ED-DF54-BE8987B4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70821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CEE79-14B6-5DA6-A407-7185D55C2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5816C-06F4-F7D3-233C-5D00065DC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BF0D4-AEAC-E911-8513-75B0340B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C70CB-77D7-F93D-706A-2447E0C2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46366-4544-E21B-68E2-0B46E3CD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566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436F-31A6-18AC-AA7E-0EF60C2C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767E9-57BC-B0C9-E609-2C93DB8B7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684EE-D3B3-C369-FB62-47283DCB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7C1D-29DB-3400-F05D-340C06B9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8A203-CECA-12C4-D59E-C4448287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8448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5487-E3EE-5B62-0138-0A04E863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DAE8-4165-BBE3-BF71-A3564B5BC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40D6-4CD6-697C-D078-B17EF6E7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BEACE-BFBA-13C1-660C-2BFD9FA1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261A1-1F9B-05EB-542D-F493B4FB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87644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FCC94-7B40-4ECB-FD1B-92915DDA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CC009-16FE-2B60-1F63-21FD5F041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BF81E-05C7-4813-0526-A3741B37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0BB83-D3BE-9EF7-E66A-D0A3E120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B59A7-6BF4-6C51-8EDF-9B80CCE9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E4787-065A-96AD-3EEB-7B363B43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00508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6731-03F4-1C71-19D4-EB60F082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C0E10-53E8-F803-B477-78AF93255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796D2-B5B8-671C-DB81-943243EDD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D8CAC-1FE1-3D84-8D21-90EA68ED0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4C825-AA69-8773-CAA6-486CD1E8D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F529E2-6799-CC14-C8C5-71C0D36B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DAC6FE-FEA2-C418-C6F1-AC962F0F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45E48-0A23-6F06-FCDB-B02F822D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43574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774D-8B57-C9AF-3049-355E9128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552F2-79C5-A491-BE92-B37F9BF9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99D38-8A89-C390-B3AD-8229A4CD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6534D-59D0-FF60-7D77-CB19D50D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64859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DBB93B-2B30-DC08-4B4E-82240271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18B6C-5B99-8274-5C3A-9AC1E344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4303E-B5BA-AD10-32D6-2F4F7A16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400442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2F27-9536-04B2-02F0-E654A5C1D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2AD92-3EAE-6E6B-C9F4-5B563DAA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0EAA8-5827-4899-EE4B-AC8CE285B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02993-4D2F-5566-69B9-900A10AD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FC8B3-2BBE-EC4D-2AFF-19BAD904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1BD02-22F1-4D36-DF26-494471DE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421428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5689-DA96-BDA3-7EF7-7D31E09A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EF8A2-073A-088B-71B4-A6DF0B7C8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B4C4D-3B6C-9BFD-C96E-B124D1447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98AA5-9365-4A3F-ACB1-C6BDA413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3435C-A535-29B3-0615-066E322B0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D7404-482C-5B41-C123-F61C9BC7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96883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5BF33-4E10-8A7F-E879-C5AC82BE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B8745-B523-C346-592E-ED8313D2F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FFE67-EE29-1F51-3ACF-736E5F27F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CDD2-38F9-284D-BAC4-952EE27A5493}" type="datetimeFigureOut">
              <a:rPr lang="en-AZ" smtClean="0"/>
              <a:t>01.04.23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16135-87B9-2E15-7C43-665338148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EED77-717B-E97E-60F4-1752B850F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281FC-2CCB-F542-A950-7B57211FF432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88239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9C2228-B2C3-2466-7737-BB76D47EF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59719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AZ" sz="8000" dirty="0"/>
              <a:t>Təcili hallarda qarşılaşacağımız EKQ-lər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86F79-BAFC-3FB6-C6B9-1AF0625AB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3" b="71667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8B2EB-B356-DF9B-6422-42B971723692}"/>
              </a:ext>
            </a:extLst>
          </p:cNvPr>
          <p:cNvSpPr txBox="1"/>
          <p:nvPr/>
        </p:nvSpPr>
        <p:spPr>
          <a:xfrm>
            <a:off x="0" y="3686628"/>
            <a:ext cx="328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400" dirty="0"/>
              <a:t>Emin KƏRİMLİ, MD, FESC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F8330-48E3-9708-D801-FD41C955B533}"/>
              </a:ext>
            </a:extLst>
          </p:cNvPr>
          <p:cNvSpPr txBox="1"/>
          <p:nvPr/>
        </p:nvSpPr>
        <p:spPr>
          <a:xfrm>
            <a:off x="8994265" y="3686628"/>
            <a:ext cx="31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400" dirty="0"/>
              <a:t>Aytən HACILI , MD, FESC</a:t>
            </a:r>
          </a:p>
        </p:txBody>
      </p:sp>
    </p:spTree>
    <p:extLst>
      <p:ext uri="{BB962C8B-B14F-4D97-AF65-F5344CB8AC3E}">
        <p14:creationId xmlns:p14="http://schemas.microsoft.com/office/powerpoint/2010/main" val="90309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6015C-DFC0-2939-7038-67625D43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287111"/>
            <a:ext cx="10515600" cy="3283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Z" sz="5400" dirty="0"/>
              <a:t>Digər nümunələr</a:t>
            </a:r>
          </a:p>
          <a:p>
            <a:pPr marL="0" indent="0">
              <a:buNone/>
            </a:pPr>
            <a:endParaRPr lang="en-AZ" sz="3200" dirty="0"/>
          </a:p>
          <a:p>
            <a:endParaRPr lang="en-AZ" sz="3200" dirty="0"/>
          </a:p>
          <a:p>
            <a:endParaRPr lang="en-AZ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D0D17-CE78-1A54-3B3A-A5B195CC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3" y="1115129"/>
            <a:ext cx="10707914" cy="57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7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8557-DD07-6E27-CF5E-925F79F9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Z" sz="6600" dirty="0"/>
              <a:t>Evə mesaj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CB5A-E49C-BCA3-6E5A-05C2968F9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Təngnəfəsliklə müraciət edən bütün xəstələrdə </a:t>
            </a:r>
            <a:r>
              <a:rPr lang="en-AZ" dirty="0">
                <a:solidFill>
                  <a:srgbClr val="FF0000"/>
                </a:solidFill>
              </a:rPr>
              <a:t>perikardial effuziyanı </a:t>
            </a:r>
            <a:r>
              <a:rPr lang="en-AZ" dirty="0"/>
              <a:t>ağlında tut!</a:t>
            </a:r>
          </a:p>
          <a:p>
            <a:endParaRPr lang="en-AZ" dirty="0"/>
          </a:p>
          <a:p>
            <a:r>
              <a:rPr lang="en-AZ" dirty="0"/>
              <a:t>EKQ-də </a:t>
            </a:r>
            <a:r>
              <a:rPr lang="en-AZ" dirty="0">
                <a:solidFill>
                  <a:srgbClr val="FF0000"/>
                </a:solidFill>
              </a:rPr>
              <a:t>düşük voltaj və taxikardiya </a:t>
            </a:r>
            <a:r>
              <a:rPr lang="en-AZ" dirty="0"/>
              <a:t>olan hər kəsdə perikardial effuziyanı ağlında tut!</a:t>
            </a:r>
          </a:p>
        </p:txBody>
      </p:sp>
    </p:spTree>
    <p:extLst>
      <p:ext uri="{BB962C8B-B14F-4D97-AF65-F5344CB8AC3E}">
        <p14:creationId xmlns:p14="http://schemas.microsoft.com/office/powerpoint/2010/main" val="24952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4C25-38DC-8336-AC44-C30D519C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78" y="365125"/>
            <a:ext cx="11051722" cy="1325563"/>
          </a:xfrm>
        </p:spPr>
        <p:txBody>
          <a:bodyPr/>
          <a:lstStyle/>
          <a:p>
            <a:r>
              <a:rPr lang="en-AZ" dirty="0"/>
              <a:t>Klinik hal #2 </a:t>
            </a:r>
            <a:r>
              <a:rPr lang="en-AZ" i="1" dirty="0">
                <a:solidFill>
                  <a:srgbClr val="0070C0"/>
                </a:solidFill>
              </a:rPr>
              <a:t>Gənc yaşda bayılma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7BE4D-4825-4A5F-3A1F-DB60DBB55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8686" y="858950"/>
            <a:ext cx="4081236" cy="4930799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195D37-53F4-9E1B-A459-6460852E04C6}"/>
              </a:ext>
            </a:extLst>
          </p:cNvPr>
          <p:cNvSpPr txBox="1">
            <a:spLocks/>
          </p:cNvSpPr>
          <p:nvPr/>
        </p:nvSpPr>
        <p:spPr>
          <a:xfrm>
            <a:off x="228599" y="1825625"/>
            <a:ext cx="72462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Z" dirty="0"/>
              <a:t> 16 yaşlı qız ani bayılma sonrası TY a çatdırılır.</a:t>
            </a:r>
            <a:endParaRPr lang="en-AZ" dirty="0">
              <a:solidFill>
                <a:srgbClr val="C00000"/>
              </a:solidFill>
            </a:endParaRPr>
          </a:p>
          <a:p>
            <a:r>
              <a:rPr lang="en-AZ" dirty="0"/>
              <a:t>Huşsuz vəziyyət 1 dəqiqə davam etmiş. Sonra özü ayılmış. Ayıldıqdan sonra şikayəti olmamışdır. </a:t>
            </a:r>
          </a:p>
          <a:p>
            <a:r>
              <a:rPr lang="en-AZ" dirty="0"/>
              <a:t>Anası bildirdiyinə görə bir neçə il əvvəldə bayılması olub. Daha qısa davam edib. O zaman həkimə müraciət etməyib.</a:t>
            </a:r>
          </a:p>
          <a:p>
            <a:r>
              <a:rPr lang="en-AZ" dirty="0"/>
              <a:t>TTY-da hemodinamik stabildir. Fizik müayinəsi norma daxilindədir. </a:t>
            </a:r>
          </a:p>
        </p:txBody>
      </p:sp>
    </p:spTree>
    <p:extLst>
      <p:ext uri="{BB962C8B-B14F-4D97-AF65-F5344CB8AC3E}">
        <p14:creationId xmlns:p14="http://schemas.microsoft.com/office/powerpoint/2010/main" val="412553648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EEA0-D552-FBAE-7C25-E5CE001FE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52B109-1D43-6C3C-8D20-84562F660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977033"/>
            <a:ext cx="11831782" cy="53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EF0A-7A56-8395-3FFA-783BC460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8325"/>
            <a:ext cx="10515600" cy="1325563"/>
          </a:xfrm>
        </p:spPr>
        <p:txBody>
          <a:bodyPr>
            <a:noAutofit/>
          </a:bodyPr>
          <a:lstStyle/>
          <a:p>
            <a:r>
              <a:rPr lang="en-AZ" sz="5400" dirty="0"/>
              <a:t>Necə edək ki patologiya gözdən qaçmasın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2F119-3BCA-F048-862B-D4C003CB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59125"/>
            <a:ext cx="10515600" cy="4351338"/>
          </a:xfrm>
        </p:spPr>
        <p:txBody>
          <a:bodyPr>
            <a:normAutofit/>
          </a:bodyPr>
          <a:lstStyle/>
          <a:p>
            <a:r>
              <a:rPr lang="en-AZ" sz="4400" dirty="0"/>
              <a:t>EKQ dən nə istədiyimizi bilək</a:t>
            </a:r>
          </a:p>
          <a:p>
            <a:r>
              <a:rPr lang="en-AZ" sz="4400" dirty="0"/>
              <a:t>EKQ yorumlanmasında ardıcıllığa riayət edək</a:t>
            </a:r>
          </a:p>
        </p:txBody>
      </p:sp>
    </p:spTree>
    <p:extLst>
      <p:ext uri="{BB962C8B-B14F-4D97-AF65-F5344CB8AC3E}">
        <p14:creationId xmlns:p14="http://schemas.microsoft.com/office/powerpoint/2010/main" val="388776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8344B0-ED18-02CF-6875-01C46B24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Addım addım EKQ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1D55C-4293-E09D-DD30-42DD4C6B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B858-D9FE-404A-AD5C-4731DB041A09}" type="slidenum">
              <a:rPr lang="en-AZ" smtClean="0"/>
              <a:t>15</a:t>
            </a:fld>
            <a:endParaRPr lang="en-AZ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51772DA-4E3A-5A8C-E57F-279A467864F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870208"/>
            <a:ext cx="961386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Nəbz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Ritm mənbəyi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Ritmiklik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  </a:t>
            </a: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intervalı – P QRS əlaqəsi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QRS  </a:t>
            </a: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kompleksi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ST </a:t>
            </a: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seqmenti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QT </a:t>
            </a: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intervalı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z-Latn-AZ" altLang="en-US" sz="4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Digər əlamətlər</a:t>
            </a:r>
            <a:endParaRPr lang="en-GB" altLang="en-US" sz="4000" dirty="0">
              <a:solidFill>
                <a:schemeClr val="tx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769C3C3-D656-6EA4-01F8-16C5922AF30D}"/>
              </a:ext>
            </a:extLst>
          </p:cNvPr>
          <p:cNvSpPr/>
          <p:nvPr/>
        </p:nvSpPr>
        <p:spPr>
          <a:xfrm>
            <a:off x="342900" y="2336873"/>
            <a:ext cx="1231900" cy="37972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96295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4C25-38DC-8336-AC44-C30D519C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#3 </a:t>
            </a:r>
            <a:r>
              <a:rPr lang="en-AZ" i="1" dirty="0">
                <a:solidFill>
                  <a:srgbClr val="0070C0"/>
                </a:solidFill>
              </a:rPr>
              <a:t>Gənc yaşda bayılma</a:t>
            </a:r>
            <a:endParaRPr lang="en-AZ" dirty="0">
              <a:solidFill>
                <a:srgbClr val="0070C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195D37-53F4-9E1B-A459-6460852E04C6}"/>
              </a:ext>
            </a:extLst>
          </p:cNvPr>
          <p:cNvSpPr txBox="1">
            <a:spLocks/>
          </p:cNvSpPr>
          <p:nvPr/>
        </p:nvSpPr>
        <p:spPr>
          <a:xfrm>
            <a:off x="228599" y="1825625"/>
            <a:ext cx="72462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Z" dirty="0"/>
              <a:t> 18 yaşlı oğlan bayılma sonrası TY a çatdırılır.</a:t>
            </a:r>
            <a:endParaRPr lang="en-AZ" dirty="0">
              <a:solidFill>
                <a:srgbClr val="C00000"/>
              </a:solidFill>
            </a:endParaRPr>
          </a:p>
          <a:p>
            <a:r>
              <a:rPr lang="en-AZ" dirty="0"/>
              <a:t>Yaxınlarının bildirdiyinə görə oğlan meydançada dostları ilə futbol oynadığı zaman</a:t>
            </a:r>
          </a:p>
          <a:p>
            <a:r>
              <a:rPr lang="en-AZ" dirty="0"/>
              <a:t>Əvvəllər ürəklə bağlı şikayəti olmayıb. </a:t>
            </a:r>
          </a:p>
          <a:p>
            <a:r>
              <a:rPr lang="en-AZ" dirty="0"/>
              <a:t>TTY-da hemodinamik stabildir. Fizik müayinəsi norma daxilindədir.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96E762-3FD8-5015-9C74-E3220A47E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4856" y="1419225"/>
            <a:ext cx="4253643" cy="3546475"/>
          </a:xfrm>
        </p:spPr>
      </p:pic>
    </p:spTree>
    <p:extLst>
      <p:ext uri="{BB962C8B-B14F-4D97-AF65-F5344CB8AC3E}">
        <p14:creationId xmlns:p14="http://schemas.microsoft.com/office/powerpoint/2010/main" val="6323356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7825"/>
            <a:ext cx="10515600" cy="1325563"/>
          </a:xfrm>
        </p:spPr>
        <p:txBody>
          <a:bodyPr/>
          <a:lstStyle/>
          <a:p>
            <a:r>
              <a:rPr lang="az-Latn-AZ" dirty="0"/>
              <a:t>TTY EKQ-si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6" y="1330116"/>
            <a:ext cx="11475028" cy="53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121" y="365125"/>
            <a:ext cx="10515600" cy="1325563"/>
          </a:xfrm>
        </p:spPr>
        <p:txBody>
          <a:bodyPr/>
          <a:lstStyle/>
          <a:p>
            <a:r>
              <a:rPr lang="az-Latn-AZ" dirty="0"/>
              <a:t>Köhnə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9" y="1382277"/>
            <a:ext cx="11953442" cy="5202949"/>
          </a:xfrm>
        </p:spPr>
      </p:pic>
    </p:spTree>
    <p:extLst>
      <p:ext uri="{BB962C8B-B14F-4D97-AF65-F5344CB8AC3E}">
        <p14:creationId xmlns:p14="http://schemas.microsoft.com/office/powerpoint/2010/main" val="434359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365125"/>
            <a:ext cx="10515600" cy="1325563"/>
          </a:xfrm>
        </p:spPr>
        <p:txBody>
          <a:bodyPr/>
          <a:lstStyle/>
          <a:p>
            <a:r>
              <a:rPr lang="az-Latn-AZ" dirty="0"/>
              <a:t>Köhnə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1443"/>
            <a:ext cx="11707091" cy="5465715"/>
          </a:xfrm>
        </p:spPr>
      </p:pic>
    </p:spTree>
    <p:extLst>
      <p:ext uri="{BB962C8B-B14F-4D97-AF65-F5344CB8AC3E}">
        <p14:creationId xmlns:p14="http://schemas.microsoft.com/office/powerpoint/2010/main" val="305851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4CD-59B9-0614-8119-CD192A24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0025"/>
            <a:ext cx="10515600" cy="1325563"/>
          </a:xfrm>
        </p:spPr>
        <p:txBody>
          <a:bodyPr/>
          <a:lstStyle/>
          <a:p>
            <a:r>
              <a:rPr lang="en-AZ" dirty="0"/>
              <a:t>Klinik hal #1. </a:t>
            </a:r>
            <a:r>
              <a:rPr lang="en-AZ" i="1" dirty="0">
                <a:solidFill>
                  <a:srgbClr val="0070C0"/>
                </a:solidFill>
              </a:rPr>
              <a:t>Təngnəfəslik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4ADE-9D6D-DAD9-5280-1B6CAF38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5"/>
            <a:ext cx="6642100" cy="4351338"/>
          </a:xfrm>
        </p:spPr>
        <p:txBody>
          <a:bodyPr>
            <a:normAutofit fontScale="92500"/>
          </a:bodyPr>
          <a:lstStyle/>
          <a:p>
            <a:r>
              <a:rPr lang="en-AZ" dirty="0"/>
              <a:t>66 yaş qadın, zəif kaxeksikdir. anamnezində süd vəzisi onkologiyası</a:t>
            </a:r>
          </a:p>
          <a:p>
            <a:r>
              <a:rPr lang="en-AZ" dirty="0"/>
              <a:t>Bir neçə gündür başlamış sinədə diskomfort şikayət edir.</a:t>
            </a:r>
          </a:p>
          <a:p>
            <a:r>
              <a:rPr lang="en-AZ" dirty="0">
                <a:solidFill>
                  <a:srgbClr val="C00000"/>
                </a:solidFill>
              </a:rPr>
              <a:t>Bu gün sinədə ağırlıq hissi, istirahətdə təngnəfəslik şikayəri ilə təcili yardıma müraciət edir.</a:t>
            </a:r>
          </a:p>
          <a:p>
            <a:r>
              <a:rPr lang="en-AZ" dirty="0">
                <a:solidFill>
                  <a:srgbClr val="C00000"/>
                </a:solidFill>
              </a:rPr>
              <a:t>Afebrildir. ÜVS 110, SPO2 96%, AT 110/70</a:t>
            </a:r>
          </a:p>
          <a:p>
            <a:r>
              <a:rPr lang="en-AZ" dirty="0">
                <a:solidFill>
                  <a:srgbClr val="C00000"/>
                </a:solidFill>
              </a:rPr>
              <a:t>Auskultasiyada ağciyərlər üzərində keçiricilik normaldır. Ürək tonları zəif karlaşıb.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FC649-4F8C-6F67-618B-14B5D3BC4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459" y="2943225"/>
            <a:ext cx="5430541" cy="339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1FAEB-E6E9-2168-F8BE-44E382EAA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1" b="5401"/>
          <a:stretch/>
        </p:blipFill>
        <p:spPr>
          <a:xfrm>
            <a:off x="8362043" y="200025"/>
            <a:ext cx="3829957" cy="25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1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55" y="1288473"/>
            <a:ext cx="10515600" cy="1325563"/>
          </a:xfrm>
        </p:spPr>
        <p:txBody>
          <a:bodyPr/>
          <a:lstStyle/>
          <a:p>
            <a:r>
              <a:rPr lang="az-Latn-AZ" dirty="0"/>
              <a:t>Yaxından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83" y="0"/>
            <a:ext cx="5447926" cy="6831996"/>
          </a:xfrm>
        </p:spPr>
      </p:pic>
    </p:spTree>
    <p:extLst>
      <p:ext uri="{BB962C8B-B14F-4D97-AF65-F5344CB8AC3E}">
        <p14:creationId xmlns:p14="http://schemas.microsoft.com/office/powerpoint/2010/main" val="422743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44" y="3862"/>
            <a:ext cx="5602094" cy="6854138"/>
          </a:xfrm>
        </p:spPr>
      </p:pic>
    </p:spTree>
    <p:extLst>
      <p:ext uri="{BB962C8B-B14F-4D97-AF65-F5344CB8AC3E}">
        <p14:creationId xmlns:p14="http://schemas.microsoft.com/office/powerpoint/2010/main" val="2632589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9CD2-C908-80EF-D004-EACAC3E5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Digər misal - Brugada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C9D8C-76A9-7F5A-17CE-65AE750E4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51ECFD-880C-9488-2270-72BE56BCA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8165"/>
            <a:ext cx="10617200" cy="51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9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9CD2-C908-80EF-D004-EACAC3E5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Digər misal – Qısa QT sindromu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C9D8C-76A9-7F5A-17CE-65AE750E4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855613D-A706-C431-60F6-AC6CF9300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3"/>
          <a:stretch/>
        </p:blipFill>
        <p:spPr>
          <a:xfrm>
            <a:off x="445168" y="1690688"/>
            <a:ext cx="11301663" cy="50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4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EACC-1A90-C0EA-3F39-B3FC82E3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Z" sz="6000" dirty="0"/>
              <a:t>Evə mesaj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19276-3060-5D04-DEFE-8D5BAD4F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Z" sz="4000" dirty="0"/>
              <a:t>Bayılma ilə müraciət edən xüsusən gənc xəstələrdə </a:t>
            </a:r>
            <a:r>
              <a:rPr lang="en-AZ" sz="4000" dirty="0">
                <a:solidFill>
                  <a:srgbClr val="FF0000"/>
                </a:solidFill>
              </a:rPr>
              <a:t>Brugada sindromunu, ARVD, Qısa və uzun QT sindromlarını</a:t>
            </a:r>
            <a:r>
              <a:rPr lang="en-AZ" sz="4000" dirty="0"/>
              <a:t> gözdən qaçırma!</a:t>
            </a:r>
          </a:p>
        </p:txBody>
      </p:sp>
    </p:spTree>
    <p:extLst>
      <p:ext uri="{BB962C8B-B14F-4D97-AF65-F5344CB8AC3E}">
        <p14:creationId xmlns:p14="http://schemas.microsoft.com/office/powerpoint/2010/main" val="706609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543800" cy="3903663"/>
          </a:xfrm>
        </p:spPr>
        <p:txBody>
          <a:bodyPr/>
          <a:lstStyle/>
          <a:p>
            <a:r>
              <a:rPr lang="az-Latn-AZ" dirty="0"/>
              <a:t>70 yaş kişi</a:t>
            </a:r>
          </a:p>
          <a:p>
            <a:r>
              <a:rPr lang="az-Latn-AZ" dirty="0"/>
              <a:t>Anamnezdə ara sıra bradikardiya olduğunu qeyd edir.</a:t>
            </a:r>
          </a:p>
          <a:p>
            <a:r>
              <a:rPr lang="az-Latn-AZ" dirty="0"/>
              <a:t>Bayılma, bayılma sonrası çoxsaylı qıcolma kimi tutmaları olub (yoldaşı şahid olub)</a:t>
            </a:r>
          </a:p>
          <a:p>
            <a:r>
              <a:rPr lang="az-Latn-AZ" dirty="0"/>
              <a:t>Epilepsiya düşünərək xəstəyə çox miqdar benzodiazepin verilib (yoldaşı)</a:t>
            </a:r>
          </a:p>
          <a:p>
            <a:r>
              <a:rPr lang="az-Latn-AZ" dirty="0"/>
              <a:t>TY daxil olarkən mental statusu pozulub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F72729-31B9-B72D-CF0D-64462BD06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#4 </a:t>
            </a:r>
            <a:r>
              <a:rPr lang="en-AZ" i="1" dirty="0">
                <a:solidFill>
                  <a:srgbClr val="0070C0"/>
                </a:solidFill>
              </a:rPr>
              <a:t>Yaşlılarda bayılma</a:t>
            </a:r>
            <a:endParaRPr lang="en-AZ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0AC4AF-2471-4B7A-B023-7D81442B8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r="2996"/>
          <a:stretch/>
        </p:blipFill>
        <p:spPr>
          <a:xfrm>
            <a:off x="8382000" y="312738"/>
            <a:ext cx="3550671" cy="27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04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6" y="1343025"/>
            <a:ext cx="11806548" cy="55784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A3555C-69BF-C0E5-270B-933741EC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7462"/>
            <a:ext cx="10515600" cy="1325563"/>
          </a:xfrm>
        </p:spPr>
        <p:txBody>
          <a:bodyPr/>
          <a:lstStyle/>
          <a:p>
            <a:r>
              <a:rPr lang="en-AZ" dirty="0"/>
              <a:t>Klinik hal #4</a:t>
            </a:r>
          </a:p>
        </p:txBody>
      </p:sp>
    </p:spTree>
    <p:extLst>
      <p:ext uri="{BB962C8B-B14F-4D97-AF65-F5344CB8AC3E}">
        <p14:creationId xmlns:p14="http://schemas.microsoft.com/office/powerpoint/2010/main" val="480551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z-Latn-AZ" sz="4400" dirty="0"/>
              <a:t>EKQ AF kimi yorumlanır.</a:t>
            </a:r>
          </a:p>
          <a:p>
            <a:r>
              <a:rPr lang="az-Latn-AZ" sz="4400" dirty="0"/>
              <a:t>İlkin diaqnoz epilepsiya (insult ?)</a:t>
            </a:r>
          </a:p>
          <a:p>
            <a:r>
              <a:rPr lang="az-Latn-AZ" sz="4400" dirty="0"/>
              <a:t>Nevrologiya şobəsində yatış verilir. </a:t>
            </a:r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A810B-B8BA-38EB-B1AB-6B1F507E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Z" dirty="0"/>
              <a:t>Klinik hal #4</a:t>
            </a:r>
          </a:p>
        </p:txBody>
      </p:sp>
    </p:spTree>
    <p:extLst>
      <p:ext uri="{BB962C8B-B14F-4D97-AF65-F5344CB8AC3E}">
        <p14:creationId xmlns:p14="http://schemas.microsoft.com/office/powerpoint/2010/main" val="263833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/>
              <a:t>Stasionar yatış sırasında (nevrologiyada)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3" y="1340716"/>
            <a:ext cx="11998914" cy="5420302"/>
          </a:xfrm>
        </p:spPr>
      </p:pic>
    </p:spTree>
    <p:extLst>
      <p:ext uri="{BB962C8B-B14F-4D97-AF65-F5344CB8AC3E}">
        <p14:creationId xmlns:p14="http://schemas.microsoft.com/office/powerpoint/2010/main" val="990761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85CE-8E36-B7A1-D0E3-661C00C0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Bu xəstəyə necə yanaşarsız?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07695-02BC-E7CB-CDB4-05AF41E2A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Z" sz="4000" dirty="0"/>
              <a:t>Perikard punksiyası</a:t>
            </a:r>
          </a:p>
          <a:p>
            <a:r>
              <a:rPr lang="en-AZ" sz="4000" dirty="0"/>
              <a:t>EKQ ni təkrar edərəm</a:t>
            </a:r>
          </a:p>
          <a:p>
            <a:r>
              <a:rPr lang="en-AZ" sz="4000" dirty="0"/>
              <a:t>Digər</a:t>
            </a:r>
          </a:p>
        </p:txBody>
      </p:sp>
    </p:spTree>
    <p:extLst>
      <p:ext uri="{BB962C8B-B14F-4D97-AF65-F5344CB8AC3E}">
        <p14:creationId xmlns:p14="http://schemas.microsoft.com/office/powerpoint/2010/main" val="227288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64CD-59B9-0614-8119-CD192A24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1925"/>
            <a:ext cx="10515600" cy="1325563"/>
          </a:xfrm>
        </p:spPr>
        <p:txBody>
          <a:bodyPr/>
          <a:lstStyle/>
          <a:p>
            <a:r>
              <a:rPr lang="en-AZ" dirty="0"/>
              <a:t>Klinik hal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FC649-4F8C-6F67-618B-14B5D3BC4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1"/>
          <a:stretch/>
        </p:blipFill>
        <p:spPr>
          <a:xfrm>
            <a:off x="228600" y="1123430"/>
            <a:ext cx="11557000" cy="569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667687"/>
            <a:ext cx="11804073" cy="5814383"/>
          </a:xfrm>
        </p:spPr>
      </p:pic>
    </p:spTree>
    <p:extLst>
      <p:ext uri="{BB962C8B-B14F-4D97-AF65-F5344CB8AC3E}">
        <p14:creationId xmlns:p14="http://schemas.microsoft.com/office/powerpoint/2010/main" val="1510713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az-Latn-AZ" sz="4800" dirty="0"/>
              <a:t>Daimi pacemaker implantasiya edilir. 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74B2D-74E5-EFF8-65A2-7ED46357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Z" dirty="0"/>
              <a:t>Klinik hal #4</a:t>
            </a:r>
          </a:p>
        </p:txBody>
      </p:sp>
    </p:spTree>
    <p:extLst>
      <p:ext uri="{BB962C8B-B14F-4D97-AF65-F5344CB8AC3E}">
        <p14:creationId xmlns:p14="http://schemas.microsoft.com/office/powerpoint/2010/main" val="360820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/>
              <a:t>60 yaş kişi</a:t>
            </a:r>
          </a:p>
          <a:p>
            <a:r>
              <a:rPr lang="az-Latn-AZ" dirty="0"/>
              <a:t>Şəkərli diabet, hipertoniya xəstəliyi, XOAX, Obez, CPAP (yuxu apnoesi)</a:t>
            </a:r>
          </a:p>
          <a:p>
            <a:r>
              <a:rPr lang="az-Latn-AZ" dirty="0"/>
              <a:t>Şahidli senkopu olub.</a:t>
            </a:r>
          </a:p>
          <a:p>
            <a:r>
              <a:rPr lang="az-Latn-AZ" dirty="0"/>
              <a:t>Şahid dediyinə görə senkop ayağa qalxdıqdan sonra olub. Qısa prodromal hal olub.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6FB9A-F789-CB2A-632D-75531AFA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Z" dirty="0"/>
              <a:t>Klinik hal #5 </a:t>
            </a:r>
            <a:r>
              <a:rPr lang="en-AZ" i="1" dirty="0">
                <a:solidFill>
                  <a:srgbClr val="0070C0"/>
                </a:solidFill>
              </a:rPr>
              <a:t>Yaşlılarda bayılma</a:t>
            </a:r>
            <a:endParaRPr lang="en-AZ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7004C-3CDE-004E-8240-9B5B9766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476500"/>
            <a:ext cx="7772400" cy="54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95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1" y="149297"/>
            <a:ext cx="10515600" cy="1325563"/>
          </a:xfrm>
        </p:spPr>
        <p:txBody>
          <a:bodyPr/>
          <a:lstStyle/>
          <a:p>
            <a:r>
              <a:rPr lang="az-Latn-AZ" dirty="0"/>
              <a:t>TTY EKQ-si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1" y="1690688"/>
            <a:ext cx="11449084" cy="5146078"/>
          </a:xfrm>
        </p:spPr>
      </p:pic>
    </p:spTree>
    <p:extLst>
      <p:ext uri="{BB962C8B-B14F-4D97-AF65-F5344CB8AC3E}">
        <p14:creationId xmlns:p14="http://schemas.microsoft.com/office/powerpoint/2010/main" val="3943479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2138"/>
            <a:ext cx="10515600" cy="1325563"/>
          </a:xfrm>
        </p:spPr>
        <p:txBody>
          <a:bodyPr/>
          <a:lstStyle/>
          <a:p>
            <a:r>
              <a:rPr lang="az-Latn-AZ" dirty="0"/>
              <a:t>Köhnə EKQ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354571"/>
            <a:ext cx="10723418" cy="5404810"/>
          </a:xfrm>
        </p:spPr>
      </p:pic>
    </p:spTree>
    <p:extLst>
      <p:ext uri="{BB962C8B-B14F-4D97-AF65-F5344CB8AC3E}">
        <p14:creationId xmlns:p14="http://schemas.microsoft.com/office/powerpoint/2010/main" val="1048574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99353"/>
            <a:ext cx="11125200" cy="1325563"/>
          </a:xfrm>
        </p:spPr>
        <p:txBody>
          <a:bodyPr/>
          <a:lstStyle/>
          <a:p>
            <a:r>
              <a:rPr lang="az-Latn-AZ" dirty="0"/>
              <a:t>2 gün sonra evdə bayılma təkrarlanır. TTY EKQ-si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2" y="1368425"/>
            <a:ext cx="11766315" cy="5290222"/>
          </a:xfrm>
        </p:spPr>
      </p:pic>
    </p:spTree>
    <p:extLst>
      <p:ext uri="{BB962C8B-B14F-4D97-AF65-F5344CB8AC3E}">
        <p14:creationId xmlns:p14="http://schemas.microsoft.com/office/powerpoint/2010/main" val="2566248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/>
              <a:t>Atropin  vurmadan ritm bərpa olunur.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1" y="1423843"/>
            <a:ext cx="11707305" cy="5267902"/>
          </a:xfrm>
        </p:spPr>
      </p:pic>
    </p:spTree>
    <p:extLst>
      <p:ext uri="{BB962C8B-B14F-4D97-AF65-F5344CB8AC3E}">
        <p14:creationId xmlns:p14="http://schemas.microsoft.com/office/powerpoint/2010/main" val="2305582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/>
              <a:t>Bu xəstədə harada səhv buraxıldı?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1" y="1690688"/>
            <a:ext cx="11891489" cy="4477075"/>
          </a:xfrm>
        </p:spPr>
      </p:pic>
    </p:spTree>
    <p:extLst>
      <p:ext uri="{BB962C8B-B14F-4D97-AF65-F5344CB8AC3E}">
        <p14:creationId xmlns:p14="http://schemas.microsoft.com/office/powerpoint/2010/main" val="21055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8" y="1635270"/>
            <a:ext cx="11687377" cy="3948112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F0E728-A62A-4D2C-0B1C-9BAB6179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Z" dirty="0"/>
              <a:t>Klinik hal #5</a:t>
            </a:r>
          </a:p>
        </p:txBody>
      </p:sp>
    </p:spTree>
    <p:extLst>
      <p:ext uri="{BB962C8B-B14F-4D97-AF65-F5344CB8AC3E}">
        <p14:creationId xmlns:p14="http://schemas.microsoft.com/office/powerpoint/2010/main" val="952249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73C3-7793-F10E-4BBA-3EB91B89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250825"/>
            <a:ext cx="10515600" cy="1325563"/>
          </a:xfrm>
        </p:spPr>
        <p:txBody>
          <a:bodyPr>
            <a:normAutofit/>
          </a:bodyPr>
          <a:lstStyle/>
          <a:p>
            <a:r>
              <a:rPr lang="en-AZ" sz="6000" dirty="0"/>
              <a:t>Evə mesaj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6715-FD6E-0CEB-2048-54CCB19E6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Z" sz="4000" dirty="0"/>
              <a:t>Xüsusən yaşlı və bayılma ilə müraciət edən şəxslərdə </a:t>
            </a:r>
            <a:r>
              <a:rPr lang="en-AZ" sz="4000" dirty="0">
                <a:solidFill>
                  <a:srgbClr val="FF0000"/>
                </a:solidFill>
              </a:rPr>
              <a:t>ürəyin keçiricilik pozğunluqlarını</a:t>
            </a:r>
            <a:r>
              <a:rPr lang="en-AZ" sz="4000" dirty="0"/>
              <a:t> gözdən qaçırma!</a:t>
            </a:r>
          </a:p>
        </p:txBody>
      </p:sp>
    </p:spTree>
    <p:extLst>
      <p:ext uri="{BB962C8B-B14F-4D97-AF65-F5344CB8AC3E}">
        <p14:creationId xmlns:p14="http://schemas.microsoft.com/office/powerpoint/2010/main" val="219933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3B89-2970-2518-3F5A-91E0E33F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5794B-7E11-92E4-519C-45B15E7A3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41537"/>
            <a:ext cx="10515600" cy="1719263"/>
          </a:xfrm>
        </p:spPr>
        <p:txBody>
          <a:bodyPr/>
          <a:lstStyle/>
          <a:p>
            <a:r>
              <a:rPr lang="en-AZ" dirty="0"/>
              <a:t>Xəstəyə STEMİ diaqnozu qoyulur.</a:t>
            </a:r>
          </a:p>
          <a:p>
            <a:r>
              <a:rPr lang="en-AZ" dirty="0">
                <a:solidFill>
                  <a:srgbClr val="C00000"/>
                </a:solidFill>
              </a:rPr>
              <a:t>ASA, Klopidoqrel, Heparin </a:t>
            </a:r>
            <a:r>
              <a:rPr lang="en-AZ" dirty="0"/>
              <a:t>başlanır.</a:t>
            </a:r>
          </a:p>
          <a:p>
            <a:r>
              <a:rPr lang="en-AZ" dirty="0"/>
              <a:t>İnvazivi mövcud mərkəzə yönləndirilir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05120-6B4B-7130-9920-B0F0E83A6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1"/>
          <a:stretch/>
        </p:blipFill>
        <p:spPr>
          <a:xfrm>
            <a:off x="6546014" y="1992279"/>
            <a:ext cx="5417386" cy="26702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B45CE7-7AAE-D3F8-6165-1BD1FEA79E16}"/>
              </a:ext>
            </a:extLst>
          </p:cNvPr>
          <p:cNvSpPr txBox="1">
            <a:spLocks/>
          </p:cNvSpPr>
          <p:nvPr/>
        </p:nvSpPr>
        <p:spPr>
          <a:xfrm>
            <a:off x="228600" y="4203749"/>
            <a:ext cx="10515600" cy="171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Z" dirty="0">
                <a:solidFill>
                  <a:srgbClr val="C00000"/>
                </a:solidFill>
              </a:rPr>
              <a:t>Xəstə yolda qeyri-stabilləşir.</a:t>
            </a:r>
          </a:p>
          <a:p>
            <a:r>
              <a:rPr lang="en-AZ" dirty="0">
                <a:solidFill>
                  <a:srgbClr val="C00000"/>
                </a:solidFill>
              </a:rPr>
              <a:t>Mərkəzə çatdıqda hemodinamik stabil deyil. Acil EXO – kardiak tamponad – perikardiosentez sonrası xəstə stabildir. </a:t>
            </a:r>
          </a:p>
        </p:txBody>
      </p:sp>
    </p:spTree>
    <p:extLst>
      <p:ext uri="{BB962C8B-B14F-4D97-AF65-F5344CB8AC3E}">
        <p14:creationId xmlns:p14="http://schemas.microsoft.com/office/powerpoint/2010/main" val="300114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93C0E-526E-B497-82F4-91D900385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75 yaşlı kişi xəstə</a:t>
            </a:r>
          </a:p>
          <a:p>
            <a:r>
              <a:rPr lang="en-AZ" dirty="0"/>
              <a:t>Anamnezində KAX var. </a:t>
            </a:r>
          </a:p>
          <a:p>
            <a:r>
              <a:rPr lang="en-AZ" dirty="0"/>
              <a:t>2 saatdır davam edən sinədə yandırıcı ağrı ilə müraciət edir.</a:t>
            </a:r>
          </a:p>
          <a:p>
            <a:r>
              <a:rPr lang="en-AZ" dirty="0"/>
              <a:t>Troponin nəticəsi </a:t>
            </a:r>
            <a:r>
              <a:rPr lang="en-AZ" dirty="0">
                <a:solidFill>
                  <a:srgbClr val="C00000"/>
                </a:solidFill>
              </a:rPr>
              <a:t>neqativdir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83E027-4C93-6D9B-74A3-8D934EC0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#6 </a:t>
            </a:r>
            <a:r>
              <a:rPr lang="en-AZ" i="1" dirty="0">
                <a:solidFill>
                  <a:srgbClr val="0070C0"/>
                </a:solidFill>
              </a:rPr>
              <a:t>Sinədə ağrı</a:t>
            </a:r>
            <a:endParaRPr lang="en-AZ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8F6CD-F58F-ECEA-83CF-FBA24DA8A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57"/>
          <a:stretch/>
        </p:blipFill>
        <p:spPr>
          <a:xfrm>
            <a:off x="9728200" y="3313980"/>
            <a:ext cx="2254250" cy="29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8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8BD2-B6FE-DE5A-90FE-B590D972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6A5A33-7067-3254-931B-1D57ECCB6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0544"/>
            <a:ext cx="12200668" cy="3236912"/>
          </a:xfrm>
        </p:spPr>
      </p:pic>
    </p:spTree>
    <p:extLst>
      <p:ext uri="{BB962C8B-B14F-4D97-AF65-F5344CB8AC3E}">
        <p14:creationId xmlns:p14="http://schemas.microsoft.com/office/powerpoint/2010/main" val="2133428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05A9-BFEC-A7DF-FF50-C24BFBE0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Bu xəstədə miokard infarktını hansı əlamətlər düşündürər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2D027-EF61-AD44-1063-294086A99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9500"/>
            <a:ext cx="10515600" cy="1603375"/>
          </a:xfrm>
        </p:spPr>
        <p:txBody>
          <a:bodyPr/>
          <a:lstStyle/>
          <a:p>
            <a:r>
              <a:rPr lang="en-AZ" dirty="0"/>
              <a:t>İnferior aparmalarda zirvə T dişləri</a:t>
            </a:r>
          </a:p>
          <a:p>
            <a:r>
              <a:rPr lang="en-AZ" dirty="0"/>
              <a:t>Sinus bradikardiyası</a:t>
            </a:r>
          </a:p>
          <a:p>
            <a:r>
              <a:rPr lang="en-AZ" dirty="0"/>
              <a:t>PR uzaması</a:t>
            </a:r>
          </a:p>
        </p:txBody>
      </p:sp>
    </p:spTree>
    <p:extLst>
      <p:ext uri="{BB962C8B-B14F-4D97-AF65-F5344CB8AC3E}">
        <p14:creationId xmlns:p14="http://schemas.microsoft.com/office/powerpoint/2010/main" val="3462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1B91-70FD-C768-234A-BB619A2F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#7 </a:t>
            </a:r>
            <a:r>
              <a:rPr lang="en-AZ" dirty="0">
                <a:solidFill>
                  <a:srgbClr val="0070C0"/>
                </a:solidFill>
              </a:rPr>
              <a:t>Sinədə ağrı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92F44-B269-97EA-AF16-04534ABE6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45 yaşlı kişi</a:t>
            </a:r>
          </a:p>
          <a:p>
            <a:r>
              <a:rPr lang="en-AZ" dirty="0"/>
              <a:t>Sinədə göynədici ağrı ilə TY çağırır</a:t>
            </a:r>
          </a:p>
          <a:p>
            <a:r>
              <a:rPr lang="en-AZ" dirty="0"/>
              <a:t>Ağrı bir saatdır başlayıb.</a:t>
            </a:r>
          </a:p>
          <a:p>
            <a:r>
              <a:rPr lang="en-AZ" dirty="0"/>
              <a:t>Express troponin – neqativdir.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473CF-10ED-94A8-1A23-806508F7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0" y="106362"/>
            <a:ext cx="42037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16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C25F3E-CB14-2942-989A-CF4072753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" y="1502018"/>
            <a:ext cx="11860696" cy="47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47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181D7D-7DA1-6345-8BB0-86345ADB14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05975" cy="6856413"/>
          </a:xfrm>
        </p:spPr>
      </p:pic>
    </p:spTree>
    <p:extLst>
      <p:ext uri="{BB962C8B-B14F-4D97-AF65-F5344CB8AC3E}">
        <p14:creationId xmlns:p14="http://schemas.microsoft.com/office/powerpoint/2010/main" val="7616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1800-0F39-AD43-97C4-484DD2A97E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LBBB </a:t>
            </a:r>
            <a:r>
              <a:rPr lang="en-US" b="1" u="sng" dirty="0" err="1">
                <a:solidFill>
                  <a:schemeClr val="tx1"/>
                </a:solidFill>
              </a:rPr>
              <a:t>də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u="sng" dirty="0" err="1">
                <a:solidFill>
                  <a:schemeClr val="tx1"/>
                </a:solidFill>
              </a:rPr>
              <a:t>terminologiya</a:t>
            </a:r>
            <a:r>
              <a:rPr lang="en-US" b="1" u="sng" dirty="0">
                <a:solidFill>
                  <a:schemeClr val="tx1"/>
                </a:solidFill>
              </a:rPr>
              <a:t>:</a:t>
            </a:r>
            <a:endParaRPr lang="en-AZ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608D-3A2B-5743-BA17-AD16DE35B7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88988"/>
            <a:ext cx="10515600" cy="435133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Konkordans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n-US" dirty="0">
                <a:solidFill>
                  <a:schemeClr val="tx1"/>
                </a:solidFill>
              </a:rPr>
              <a:t> ST </a:t>
            </a:r>
            <a:r>
              <a:rPr lang="en-US" dirty="0" err="1">
                <a:solidFill>
                  <a:schemeClr val="tx1"/>
                </a:solidFill>
              </a:rPr>
              <a:t>seqment</a:t>
            </a:r>
            <a:r>
              <a:rPr lang="en-US" dirty="0">
                <a:solidFill>
                  <a:schemeClr val="tx1"/>
                </a:solidFill>
              </a:rPr>
              <a:t> QRS </a:t>
            </a:r>
            <a:r>
              <a:rPr lang="en-US" dirty="0" err="1">
                <a:solidFill>
                  <a:schemeClr val="tx1"/>
                </a:solidFill>
              </a:rPr>
              <a:t>ilə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eyni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istiqamətdədir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Diskordans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ST </a:t>
            </a:r>
            <a:r>
              <a:rPr lang="en-US" dirty="0" err="1">
                <a:solidFill>
                  <a:schemeClr val="tx1"/>
                </a:solidFill>
              </a:rPr>
              <a:t>seqment</a:t>
            </a:r>
            <a:r>
              <a:rPr lang="en-US" dirty="0">
                <a:solidFill>
                  <a:schemeClr val="tx1"/>
                </a:solidFill>
              </a:rPr>
              <a:t> QRS </a:t>
            </a:r>
            <a:r>
              <a:rPr lang="en-US" dirty="0" err="1">
                <a:solidFill>
                  <a:schemeClr val="tx1"/>
                </a:solidFill>
              </a:rPr>
              <a:t>kompleksi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ilə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əks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istiqamətdədir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Uyğun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diskordans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qanunu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r>
              <a:rPr lang="en-US" dirty="0">
                <a:solidFill>
                  <a:schemeClr val="tx1"/>
                </a:solidFill>
              </a:rPr>
              <a:t> ST </a:t>
            </a:r>
            <a:r>
              <a:rPr lang="en-US" dirty="0" err="1">
                <a:solidFill>
                  <a:schemeClr val="tx1"/>
                </a:solidFill>
              </a:rPr>
              <a:t>seqment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bütün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aparalarda</a:t>
            </a:r>
            <a:r>
              <a:rPr lang="en-US" dirty="0">
                <a:solidFill>
                  <a:schemeClr val="tx1"/>
                </a:solidFill>
              </a:rPr>
              <a:t> QRS </a:t>
            </a:r>
            <a:r>
              <a:rPr lang="en-US" dirty="0" err="1">
                <a:solidFill>
                  <a:schemeClr val="tx1"/>
                </a:solidFill>
              </a:rPr>
              <a:t>kompleksinə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diskordans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olmalıdır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Smith </a:t>
            </a:r>
            <a:r>
              <a:rPr lang="en-US" b="1" dirty="0" err="1">
                <a:solidFill>
                  <a:schemeClr val="tx1"/>
                </a:solidFill>
              </a:rPr>
              <a:t>qanunu</a:t>
            </a:r>
            <a:r>
              <a:rPr lang="en-US" b="1" dirty="0">
                <a:solidFill>
                  <a:schemeClr val="tx1"/>
                </a:solidFill>
              </a:rPr>
              <a:t>: </a:t>
            </a:r>
            <a:r>
              <a:rPr lang="az-Latn-AZ" dirty="0">
                <a:solidFill>
                  <a:schemeClr val="tx1"/>
                </a:solidFill>
              </a:rPr>
              <a:t>Diskordanslıq QRS ölçüsünə proporsional olmalıdır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ST/S or ST/R ratio </a:t>
            </a:r>
            <a:r>
              <a:rPr lang="en-US" dirty="0" err="1">
                <a:solidFill>
                  <a:schemeClr val="tx1"/>
                </a:solidFill>
              </a:rPr>
              <a:t>nisbəti</a:t>
            </a:r>
            <a:r>
              <a:rPr lang="en-US" dirty="0">
                <a:solidFill>
                  <a:schemeClr val="tx1"/>
                </a:solidFill>
              </a:rPr>
              <a:t> maximum0.20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0.2 </a:t>
            </a:r>
            <a:r>
              <a:rPr lang="en-US" dirty="0" err="1">
                <a:solidFill>
                  <a:schemeClr val="tx1"/>
                </a:solidFill>
              </a:rPr>
              <a:t>böyük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olarsa</a:t>
            </a:r>
            <a:r>
              <a:rPr lang="en-US" dirty="0">
                <a:solidFill>
                  <a:schemeClr val="tx1"/>
                </a:solidFill>
              </a:rPr>
              <a:t> AMİ </a:t>
            </a:r>
            <a:r>
              <a:rPr lang="en-US" dirty="0" err="1">
                <a:solidFill>
                  <a:schemeClr val="tx1"/>
                </a:solidFill>
              </a:rPr>
              <a:t>düşünülməlidir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AZ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A5C78-6004-A140-8489-8A9B0C11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256" y="3537781"/>
            <a:ext cx="3765666" cy="32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0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31553-5F1A-1548-A783-CB79621FE1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539" y="980709"/>
            <a:ext cx="10515600" cy="4351337"/>
          </a:xfrm>
        </p:spPr>
        <p:txBody>
          <a:bodyPr>
            <a:normAutofit/>
          </a:bodyPr>
          <a:lstStyle/>
          <a:p>
            <a:r>
              <a:rPr lang="en-AZ" sz="3200" dirty="0">
                <a:solidFill>
                  <a:schemeClr val="tx1"/>
                </a:solidFill>
              </a:rPr>
              <a:t>V4 də 2mm diskordant ST yüksəlməsi. ST-T nisbəti 0.4</a:t>
            </a:r>
          </a:p>
          <a:p>
            <a:r>
              <a:rPr lang="en-AZ" sz="3200" dirty="0">
                <a:solidFill>
                  <a:schemeClr val="tx1"/>
                </a:solidFill>
              </a:rPr>
              <a:t>V3 də ST-T nisbəti 0.31</a:t>
            </a:r>
          </a:p>
          <a:p>
            <a:endParaRPr lang="en-AZ" sz="3200" dirty="0">
              <a:solidFill>
                <a:schemeClr val="tx1"/>
              </a:solidFill>
            </a:endParaRPr>
          </a:p>
          <a:p>
            <a:r>
              <a:rPr lang="en-AZ" sz="3200" dirty="0">
                <a:solidFill>
                  <a:schemeClr val="tx1"/>
                </a:solidFill>
              </a:rPr>
              <a:t>Angioqrafiyada LAD total okklyuziya təstiqləndi</a:t>
            </a:r>
          </a:p>
        </p:txBody>
      </p:sp>
    </p:spTree>
    <p:extLst>
      <p:ext uri="{BB962C8B-B14F-4D97-AF65-F5344CB8AC3E}">
        <p14:creationId xmlns:p14="http://schemas.microsoft.com/office/powerpoint/2010/main" val="1261858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09B0-FAA5-502F-0911-6711FA8E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#8 </a:t>
            </a:r>
            <a:r>
              <a:rPr lang="en-AZ" dirty="0">
                <a:solidFill>
                  <a:srgbClr val="0070C0"/>
                </a:solidFill>
              </a:rPr>
              <a:t>Sinədə ağrı</a:t>
            </a:r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365E5-B338-782C-9FF7-308EB42A3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2055813"/>
            <a:ext cx="7569200" cy="4351338"/>
          </a:xfrm>
        </p:spPr>
        <p:txBody>
          <a:bodyPr>
            <a:normAutofit/>
          </a:bodyPr>
          <a:lstStyle/>
          <a:p>
            <a:r>
              <a:rPr lang="en-AZ" sz="3200" dirty="0"/>
              <a:t>55 yaş qadın sinədə kəskin ağrı ilə TY baş vurub.</a:t>
            </a:r>
          </a:p>
          <a:p>
            <a:r>
              <a:rPr lang="en-AZ" sz="3200" dirty="0"/>
              <a:t>Ağrı 2 saatdır başlamışdır.</a:t>
            </a:r>
          </a:p>
          <a:p>
            <a:r>
              <a:rPr lang="en-AZ" sz="3200" dirty="0"/>
              <a:t>AT 180/100mmHg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434CE-813F-A367-1A5F-36FF4D270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2"/>
          <a:stretch/>
        </p:blipFill>
        <p:spPr>
          <a:xfrm>
            <a:off x="7797800" y="0"/>
            <a:ext cx="44450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0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13BCD2-1684-9DEE-D100-782FCE778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98"/>
          <a:stretch/>
        </p:blipFill>
        <p:spPr>
          <a:xfrm>
            <a:off x="0" y="1322387"/>
            <a:ext cx="12192000" cy="53881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56625-A88F-8B40-5C3B-8D7B22531FD3}"/>
              </a:ext>
            </a:extLst>
          </p:cNvPr>
          <p:cNvSpPr txBox="1"/>
          <p:nvPr/>
        </p:nvSpPr>
        <p:spPr>
          <a:xfrm>
            <a:off x="711200" y="330200"/>
            <a:ext cx="6411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4400" dirty="0">
                <a:solidFill>
                  <a:srgbClr val="C00000"/>
                </a:solidFill>
              </a:rPr>
              <a:t>Təcili angioqrafiya edəkmi?</a:t>
            </a:r>
          </a:p>
        </p:txBody>
      </p:sp>
    </p:spTree>
    <p:extLst>
      <p:ext uri="{BB962C8B-B14F-4D97-AF65-F5344CB8AC3E}">
        <p14:creationId xmlns:p14="http://schemas.microsoft.com/office/powerpoint/2010/main" val="33545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3B89-2970-2518-3F5A-91E0E33F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 #1                            </a:t>
            </a:r>
            <a:r>
              <a:rPr lang="en-AZ" dirty="0">
                <a:solidFill>
                  <a:srgbClr val="C00000"/>
                </a:solidFill>
              </a:rPr>
              <a:t>Gözdən nə qaçdı?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05120-6B4B-7130-9920-B0F0E83A6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1"/>
          <a:stretch/>
        </p:blipFill>
        <p:spPr>
          <a:xfrm>
            <a:off x="725212" y="1325563"/>
            <a:ext cx="1048344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50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25782-322E-5E18-05E9-14A12A4B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5793"/>
            <a:ext cx="10515600" cy="1325563"/>
          </a:xfrm>
        </p:spPr>
        <p:txBody>
          <a:bodyPr/>
          <a:lstStyle/>
          <a:p>
            <a:r>
              <a:rPr lang="en-AZ" dirty="0"/>
              <a:t>Post CX PCİ EKG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C30EF-C867-E03A-1280-8020811A1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0381"/>
            <a:ext cx="12192000" cy="5661826"/>
          </a:xfrm>
        </p:spPr>
      </p:pic>
    </p:spTree>
    <p:extLst>
      <p:ext uri="{BB962C8B-B14F-4D97-AF65-F5344CB8AC3E}">
        <p14:creationId xmlns:p14="http://schemas.microsoft.com/office/powerpoint/2010/main" val="14603040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A86A2-AA51-8921-F676-00D106239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165" y="114300"/>
            <a:ext cx="8941835" cy="67522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8D991-04BF-AFE7-9A12-EF344A7EB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96406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8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7EABD-8BD6-D8F5-3C1E-EBEC6F851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31500" cy="4498975"/>
          </a:xfrm>
        </p:spPr>
        <p:txBody>
          <a:bodyPr>
            <a:normAutofit/>
          </a:bodyPr>
          <a:lstStyle/>
          <a:p>
            <a:r>
              <a:rPr lang="en-AZ" sz="3200" dirty="0"/>
              <a:t>Sinədə ağrı ilə müraciət edən xəstədə ST elevasiya alternativlərini unutma!</a:t>
            </a:r>
          </a:p>
          <a:p>
            <a:r>
              <a:rPr lang="en-AZ" sz="3200" dirty="0"/>
              <a:t>Troponin, xüsusən yüksək həssas deyilsə, Mİ ilk saatlarında gözdən qaça bilər.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373E19-B5AA-D3AA-1F6F-ED2EAB0C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Z" sz="6000" dirty="0"/>
              <a:t>Evə mesaj</a:t>
            </a:r>
          </a:p>
        </p:txBody>
      </p:sp>
    </p:spTree>
    <p:extLst>
      <p:ext uri="{BB962C8B-B14F-4D97-AF65-F5344CB8AC3E}">
        <p14:creationId xmlns:p14="http://schemas.microsoft.com/office/powerpoint/2010/main" val="1157345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77F16-CEAB-0AC9-287B-7F4670C2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593725"/>
            <a:ext cx="10515600" cy="1325563"/>
          </a:xfrm>
        </p:spPr>
        <p:txBody>
          <a:bodyPr/>
          <a:lstStyle/>
          <a:p>
            <a:r>
              <a:rPr lang="en-AZ" dirty="0"/>
              <a:t>Klinik hal #9 </a:t>
            </a:r>
            <a:r>
              <a:rPr lang="en-AZ" dirty="0">
                <a:solidFill>
                  <a:srgbClr val="0070C0"/>
                </a:solidFill>
              </a:rPr>
              <a:t>Sinədə ağrı</a:t>
            </a:r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1FAA-7903-6046-A81C-539F84F9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2141537"/>
            <a:ext cx="7886700" cy="4351338"/>
          </a:xfrm>
        </p:spPr>
        <p:txBody>
          <a:bodyPr>
            <a:normAutofit/>
          </a:bodyPr>
          <a:lstStyle/>
          <a:p>
            <a:r>
              <a:rPr lang="en-AZ" sz="4000" dirty="0"/>
              <a:t>48 yaş kişi xəstə</a:t>
            </a:r>
          </a:p>
          <a:p>
            <a:r>
              <a:rPr lang="en-AZ" sz="4000" dirty="0"/>
              <a:t>2 gündür sinədə yaranan ağrı şikayəti ilə xəstəxanaya müraciət edir</a:t>
            </a:r>
          </a:p>
          <a:p>
            <a:pPr marL="0" indent="0">
              <a:buNone/>
            </a:pPr>
            <a:endParaRPr lang="en-AZ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54053-C0FF-EBF0-C7F2-D86EF31C1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89"/>
          <a:stretch/>
        </p:blipFill>
        <p:spPr>
          <a:xfrm>
            <a:off x="7505700" y="1027906"/>
            <a:ext cx="4323679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8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CA39DD0-2F8D-B4B6-E7AF-B88385C75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0" r="1"/>
          <a:stretch/>
        </p:blipFill>
        <p:spPr>
          <a:xfrm rot="16200000">
            <a:off x="3087129" y="-424873"/>
            <a:ext cx="6207088" cy="77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78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3-22 at 18.23.06.mp4">
            <a:hlinkClick r:id="" action="ppaction://media"/>
            <a:extLst>
              <a:ext uri="{FF2B5EF4-FFF2-40B4-BE49-F238E27FC236}">
                <a16:creationId xmlns:a16="http://schemas.microsoft.com/office/drawing/2014/main" id="{10F94558-042B-70B4-AA21-3F3A4BD748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155" t="10288"/>
          <a:stretch/>
        </p:blipFill>
        <p:spPr>
          <a:xfrm>
            <a:off x="587542" y="369783"/>
            <a:ext cx="11016915" cy="6118434"/>
          </a:xfrm>
        </p:spPr>
      </p:pic>
    </p:spTree>
    <p:extLst>
      <p:ext uri="{BB962C8B-B14F-4D97-AF65-F5344CB8AC3E}">
        <p14:creationId xmlns:p14="http://schemas.microsoft.com/office/powerpoint/2010/main" val="6841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53C57-2F56-630E-183D-516598CD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WhatsApp Video 2023-03-22 at 18.23.05.mp4">
            <a:hlinkClick r:id="" action="ppaction://media"/>
            <a:extLst>
              <a:ext uri="{FF2B5EF4-FFF2-40B4-BE49-F238E27FC236}">
                <a16:creationId xmlns:a16="http://schemas.microsoft.com/office/drawing/2014/main" id="{C6D4C6D3-DFBE-6454-2C7D-A58BC11A89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39" t="14958"/>
          <a:stretch/>
        </p:blipFill>
        <p:spPr>
          <a:xfrm>
            <a:off x="785409" y="133210"/>
            <a:ext cx="10621181" cy="6591579"/>
          </a:xfrm>
        </p:spPr>
      </p:pic>
    </p:spTree>
    <p:extLst>
      <p:ext uri="{BB962C8B-B14F-4D97-AF65-F5344CB8AC3E}">
        <p14:creationId xmlns:p14="http://schemas.microsoft.com/office/powerpoint/2010/main" val="325476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CC03-9AEE-B175-2297-FEA8ACED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Bu xəstəyə ilk öncə necə yanaşarsınız?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4783E-7F82-272F-98C0-CB3356942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Z" sz="4000" dirty="0"/>
              <a:t>Kordaron edərəm</a:t>
            </a:r>
          </a:p>
          <a:p>
            <a:r>
              <a:rPr lang="en-AZ" sz="4000" dirty="0"/>
              <a:t>Magnezium edərəm</a:t>
            </a:r>
          </a:p>
          <a:p>
            <a:r>
              <a:rPr lang="en-AZ" sz="4000" dirty="0"/>
              <a:t>Pacemaker taxaram</a:t>
            </a:r>
          </a:p>
          <a:p>
            <a:r>
              <a:rPr lang="en-AZ" sz="4000" dirty="0"/>
              <a:t>Digər</a:t>
            </a:r>
          </a:p>
        </p:txBody>
      </p:sp>
    </p:spTree>
    <p:extLst>
      <p:ext uri="{BB962C8B-B14F-4D97-AF65-F5344CB8AC3E}">
        <p14:creationId xmlns:p14="http://schemas.microsoft.com/office/powerpoint/2010/main" val="154821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3B8856C-0532-C799-8A1C-39EEA9408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7" r="26596"/>
          <a:stretch/>
        </p:blipFill>
        <p:spPr>
          <a:xfrm rot="16200000">
            <a:off x="3711375" y="-2637124"/>
            <a:ext cx="4709497" cy="121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720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4E9470-5C3F-758B-DEF4-C18B02C4B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51" r="17705"/>
          <a:stretch/>
        </p:blipFill>
        <p:spPr>
          <a:xfrm rot="16200000">
            <a:off x="3130733" y="-2203270"/>
            <a:ext cx="5930538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9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40E6-FF58-BD9D-FCD6-8616012EE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53"/>
            <a:ext cx="10515600" cy="1325563"/>
          </a:xfrm>
        </p:spPr>
        <p:txBody>
          <a:bodyPr>
            <a:normAutofit/>
          </a:bodyPr>
          <a:lstStyle/>
          <a:p>
            <a:r>
              <a:rPr lang="en-AZ" sz="6600" dirty="0"/>
              <a:t>Perikardial effuziya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6015C-DFC0-2939-7038-67625D43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83404"/>
          </a:xfrm>
        </p:spPr>
        <p:txBody>
          <a:bodyPr>
            <a:normAutofit/>
          </a:bodyPr>
          <a:lstStyle/>
          <a:p>
            <a:r>
              <a:rPr lang="en-AZ" sz="3600" dirty="0"/>
              <a:t>Elektrik alternans</a:t>
            </a:r>
          </a:p>
          <a:p>
            <a:endParaRPr lang="en-AZ" sz="3600" dirty="0"/>
          </a:p>
          <a:p>
            <a:r>
              <a:rPr lang="en-AZ" sz="3600" dirty="0"/>
              <a:t>Aşağı voltaj EKQ</a:t>
            </a:r>
          </a:p>
          <a:p>
            <a:endParaRPr lang="en-AZ" sz="3600" dirty="0"/>
          </a:p>
          <a:p>
            <a:r>
              <a:rPr lang="en-AZ" sz="3600" dirty="0"/>
              <a:t>Taxikardiya</a:t>
            </a:r>
          </a:p>
          <a:p>
            <a:pPr marL="0" indent="0">
              <a:buNone/>
            </a:pPr>
            <a:endParaRPr lang="en-AZ" sz="3600" dirty="0"/>
          </a:p>
          <a:p>
            <a:endParaRPr lang="en-AZ" sz="3600" dirty="0"/>
          </a:p>
          <a:p>
            <a:endParaRPr lang="en-AZ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1E764-A173-382C-F340-21E3955BA6B1}"/>
              </a:ext>
            </a:extLst>
          </p:cNvPr>
          <p:cNvSpPr txBox="1"/>
          <p:nvPr/>
        </p:nvSpPr>
        <p:spPr>
          <a:xfrm>
            <a:off x="1059544" y="2293257"/>
            <a:ext cx="3332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400" dirty="0">
                <a:solidFill>
                  <a:srgbClr val="C00000"/>
                </a:solidFill>
              </a:rPr>
              <a:t>&lt;30% hallarda qeyd edilir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C8934-BD71-E1D9-FD9B-C9D2658F8703}"/>
              </a:ext>
            </a:extLst>
          </p:cNvPr>
          <p:cNvSpPr txBox="1"/>
          <p:nvPr/>
        </p:nvSpPr>
        <p:spPr>
          <a:xfrm>
            <a:off x="1059543" y="4902881"/>
            <a:ext cx="5009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400" dirty="0">
                <a:solidFill>
                  <a:srgbClr val="C00000"/>
                </a:solidFill>
              </a:rPr>
              <a:t>BB və KKB alan xəstələrdə olmaya bilər</a:t>
            </a:r>
          </a:p>
        </p:txBody>
      </p:sp>
    </p:spTree>
    <p:extLst>
      <p:ext uri="{BB962C8B-B14F-4D97-AF65-F5344CB8AC3E}">
        <p14:creationId xmlns:p14="http://schemas.microsoft.com/office/powerpoint/2010/main" val="2742257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3-22 at 18.23.08.mp4">
            <a:hlinkClick r:id="" action="ppaction://media"/>
            <a:extLst>
              <a:ext uri="{FF2B5EF4-FFF2-40B4-BE49-F238E27FC236}">
                <a16:creationId xmlns:a16="http://schemas.microsoft.com/office/drawing/2014/main" id="{EB014BB2-CB82-F844-DE6D-00EC9A38A4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673"/>
          <a:stretch/>
        </p:blipFill>
        <p:spPr>
          <a:xfrm>
            <a:off x="437619" y="187450"/>
            <a:ext cx="11316762" cy="6154613"/>
          </a:xfrm>
        </p:spPr>
      </p:pic>
    </p:spTree>
    <p:extLst>
      <p:ext uri="{BB962C8B-B14F-4D97-AF65-F5344CB8AC3E}">
        <p14:creationId xmlns:p14="http://schemas.microsoft.com/office/powerpoint/2010/main" val="41084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E64F-8107-FC7E-EC88-650EAA24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AZ" dirty="0"/>
              <a:t>linik hal 10 </a:t>
            </a:r>
            <a:r>
              <a:rPr lang="en-AZ" dirty="0">
                <a:solidFill>
                  <a:srgbClr val="0070C0"/>
                </a:solidFill>
              </a:rPr>
              <a:t>Yaşlılarda bayılma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20CA9-4B1D-F2EE-8A7E-8B076B790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82 yaş kişi xəstə </a:t>
            </a:r>
          </a:p>
          <a:p>
            <a:r>
              <a:rPr lang="en-US" dirty="0" err="1"/>
              <a:t>Ö</a:t>
            </a:r>
            <a:r>
              <a:rPr lang="en-AZ" dirty="0"/>
              <a:t>zü və yaxınlarının deməsinə görə ,2 gündür  adətən yerindən qalxdıqda bir neçə saniyə davam edən huşitirmə epizodları izlənir</a:t>
            </a:r>
          </a:p>
          <a:p>
            <a:r>
              <a:rPr lang="en-AZ" dirty="0"/>
              <a:t>Ən son epzioddan sonra yaxınalrı tərəfindən təcili yardıma gətirilir.</a:t>
            </a:r>
          </a:p>
          <a:p>
            <a:r>
              <a:rPr lang="en-AZ" dirty="0"/>
              <a:t>Xəstəyə 9 il əvvəl tam AV blok səbəbilə daimi kardiostimulyator implantasiya edilib</a:t>
            </a:r>
          </a:p>
          <a:p>
            <a:r>
              <a:rPr lang="en-AZ" dirty="0"/>
              <a:t>Xəstəyə texnik tərəfindən cihaz kontrolu icra edilir. –paramaterlər norma daxilində izlənilir. </a:t>
            </a:r>
            <a:r>
              <a:rPr lang="en-US" dirty="0" err="1"/>
              <a:t>Cihaz</a:t>
            </a:r>
            <a:r>
              <a:rPr lang="en-US" dirty="0"/>
              <a:t> </a:t>
            </a:r>
            <a:r>
              <a:rPr lang="en-US" dirty="0" err="1"/>
              <a:t>ömrünün</a:t>
            </a:r>
            <a:r>
              <a:rPr lang="en-US" dirty="0"/>
              <a:t>  </a:t>
            </a:r>
            <a:r>
              <a:rPr lang="en-US" dirty="0" err="1"/>
              <a:t>bitməsinə</a:t>
            </a:r>
            <a:r>
              <a:rPr lang="en-US" dirty="0"/>
              <a:t> 1 ay </a:t>
            </a:r>
            <a:r>
              <a:rPr lang="en-US" dirty="0" err="1"/>
              <a:t>qaldığı</a:t>
            </a:r>
            <a:r>
              <a:rPr lang="en-US" dirty="0"/>
              <a:t> </a:t>
            </a:r>
            <a:r>
              <a:rPr lang="en-US" dirty="0" err="1"/>
              <a:t>deyilir</a:t>
            </a:r>
            <a:r>
              <a:rPr lang="en-US" dirty="0"/>
              <a:t>.</a:t>
            </a:r>
            <a:endParaRPr lang="en-AZ" dirty="0"/>
          </a:p>
        </p:txBody>
      </p:sp>
    </p:spTree>
    <p:extLst>
      <p:ext uri="{BB962C8B-B14F-4D97-AF65-F5344CB8AC3E}">
        <p14:creationId xmlns:p14="http://schemas.microsoft.com/office/powerpoint/2010/main" val="1991580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4BFE-8CB9-109B-20A4-E45905AF0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60BEA-7663-21D3-BCE4-1F0CC477D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F0864-2839-C603-FC19-2DBF1B5FF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647767" cy="68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77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9C2228-B2C3-2466-7737-BB76D47EF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59719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AZ" sz="8000" dirty="0"/>
              <a:t>Diqqətiniz üçün təşəkkürlər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86F79-BAFC-3FB6-C6B9-1AF0625AB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3" b="71667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8B2EB-B356-DF9B-6422-42B971723692}"/>
              </a:ext>
            </a:extLst>
          </p:cNvPr>
          <p:cNvSpPr txBox="1"/>
          <p:nvPr/>
        </p:nvSpPr>
        <p:spPr>
          <a:xfrm>
            <a:off x="0" y="3686628"/>
            <a:ext cx="328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400" dirty="0"/>
              <a:t>Emin KƏRİMLİ, MD, FESC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F8330-48E3-9708-D801-FD41C955B533}"/>
              </a:ext>
            </a:extLst>
          </p:cNvPr>
          <p:cNvSpPr txBox="1"/>
          <p:nvPr/>
        </p:nvSpPr>
        <p:spPr>
          <a:xfrm>
            <a:off x="8994265" y="3686628"/>
            <a:ext cx="31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400" dirty="0"/>
              <a:t>Aytən HACILI , MD, FESC</a:t>
            </a:r>
          </a:p>
        </p:txBody>
      </p:sp>
    </p:spTree>
    <p:extLst>
      <p:ext uri="{BB962C8B-B14F-4D97-AF65-F5344CB8AC3E}">
        <p14:creationId xmlns:p14="http://schemas.microsoft.com/office/powerpoint/2010/main" val="414741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6015C-DFC0-2939-7038-67625D43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287111"/>
            <a:ext cx="10515600" cy="3283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Z" sz="5400" dirty="0"/>
              <a:t>Aşağı voltaj EKQ (spesifik kriteria)</a:t>
            </a:r>
          </a:p>
          <a:p>
            <a:pPr marL="0" indent="0">
              <a:buNone/>
            </a:pPr>
            <a:endParaRPr lang="en-AZ" sz="3200" dirty="0"/>
          </a:p>
          <a:p>
            <a:endParaRPr lang="en-AZ" sz="3200" dirty="0"/>
          </a:p>
          <a:p>
            <a:endParaRPr lang="en-AZ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044CF-0E24-6C08-3C68-BBA4DD731149}"/>
              </a:ext>
            </a:extLst>
          </p:cNvPr>
          <p:cNvSpPr txBox="1"/>
          <p:nvPr/>
        </p:nvSpPr>
        <p:spPr>
          <a:xfrm>
            <a:off x="769257" y="2220686"/>
            <a:ext cx="87874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Z" sz="3600" dirty="0"/>
              <a:t>Ətraf aparmalarda QRS voltajı &lt;5mm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Z" sz="3600" dirty="0"/>
              <a:t>Prekordial aparmalarda QRS voltajı &lt;10mm</a:t>
            </a:r>
          </a:p>
        </p:txBody>
      </p:sp>
    </p:spTree>
    <p:extLst>
      <p:ext uri="{BB962C8B-B14F-4D97-AF65-F5344CB8AC3E}">
        <p14:creationId xmlns:p14="http://schemas.microsoft.com/office/powerpoint/2010/main" val="363094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6015C-DFC0-2939-7038-67625D43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287111"/>
            <a:ext cx="10515600" cy="3283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Z" sz="5400" dirty="0"/>
              <a:t>Aşağı voltaj EKQ (snsitive kriteria)</a:t>
            </a:r>
          </a:p>
          <a:p>
            <a:pPr marL="0" indent="0">
              <a:buNone/>
            </a:pPr>
            <a:endParaRPr lang="en-AZ" sz="3200" dirty="0"/>
          </a:p>
          <a:p>
            <a:endParaRPr lang="en-AZ" sz="3200" dirty="0"/>
          </a:p>
          <a:p>
            <a:endParaRPr lang="en-AZ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044CF-0E24-6C08-3C68-BBA4DD731149}"/>
              </a:ext>
            </a:extLst>
          </p:cNvPr>
          <p:cNvSpPr txBox="1"/>
          <p:nvPr/>
        </p:nvSpPr>
        <p:spPr>
          <a:xfrm>
            <a:off x="769257" y="2220686"/>
            <a:ext cx="92593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Z" sz="3600" dirty="0"/>
              <a:t>QRS voltajı I + II + III aparmalarda = &lt;15mm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Z" sz="3600" dirty="0"/>
              <a:t>QRS voltajı V1 + V2 + V3 aparmalarda &lt;30mm</a:t>
            </a:r>
          </a:p>
        </p:txBody>
      </p:sp>
    </p:spTree>
    <p:extLst>
      <p:ext uri="{BB962C8B-B14F-4D97-AF65-F5344CB8AC3E}">
        <p14:creationId xmlns:p14="http://schemas.microsoft.com/office/powerpoint/2010/main" val="3431824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0896-A240-D875-F6FE-090BE65F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79" y="0"/>
            <a:ext cx="10515600" cy="1325563"/>
          </a:xfrm>
        </p:spPr>
        <p:txBody>
          <a:bodyPr/>
          <a:lstStyle/>
          <a:p>
            <a:r>
              <a:rPr lang="en-AZ" dirty="0"/>
              <a:t>Digər nümumələr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DED85-F811-DDAE-4B31-5713F756D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8" y="1227592"/>
            <a:ext cx="10643529" cy="56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1067</Words>
  <Application>Microsoft Macintosh PowerPoint</Application>
  <PresentationFormat>Widescreen</PresentationFormat>
  <Paragraphs>157</Paragraphs>
  <Slides>63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Constantia</vt:lpstr>
      <vt:lpstr>Wingdings 3</vt:lpstr>
      <vt:lpstr>Office Theme</vt:lpstr>
      <vt:lpstr>PowerPoint Presentation</vt:lpstr>
      <vt:lpstr>Klinik hal #1. Təngnəfəslik</vt:lpstr>
      <vt:lpstr>Klinik hal #1</vt:lpstr>
      <vt:lpstr>Klinik hal #1</vt:lpstr>
      <vt:lpstr>Klinik hal #1                            Gözdən nə qaçdı?</vt:lpstr>
      <vt:lpstr>Perikardial effuziya</vt:lpstr>
      <vt:lpstr>PowerPoint Presentation</vt:lpstr>
      <vt:lpstr>PowerPoint Presentation</vt:lpstr>
      <vt:lpstr>Digər nümumələr</vt:lpstr>
      <vt:lpstr>PowerPoint Presentation</vt:lpstr>
      <vt:lpstr>Evə mesaj</vt:lpstr>
      <vt:lpstr>Klinik hal #2 Gənc yaşda bayılma</vt:lpstr>
      <vt:lpstr>PowerPoint Presentation</vt:lpstr>
      <vt:lpstr>Necə edək ki patologiya gözdən qaçmasın</vt:lpstr>
      <vt:lpstr>Addım addım EKQ</vt:lpstr>
      <vt:lpstr>Klinik hal #3 Gənc yaşda bayılma</vt:lpstr>
      <vt:lpstr>TTY EKQ-si</vt:lpstr>
      <vt:lpstr>Köhnə 1</vt:lpstr>
      <vt:lpstr>Köhnə 2</vt:lpstr>
      <vt:lpstr>Yaxından </vt:lpstr>
      <vt:lpstr>PowerPoint Presentation</vt:lpstr>
      <vt:lpstr>Digər misal - Brugada</vt:lpstr>
      <vt:lpstr>Digər misal – Qısa QT sindromu</vt:lpstr>
      <vt:lpstr>Evə mesaj</vt:lpstr>
      <vt:lpstr>Klinik hal #4 Yaşlılarda bayılma</vt:lpstr>
      <vt:lpstr>Klinik hal #4</vt:lpstr>
      <vt:lpstr>Klinik hal #4</vt:lpstr>
      <vt:lpstr>Stasionar yatış sırasında (nevrologiyada)</vt:lpstr>
      <vt:lpstr>Bu xəstəyə necə yanaşarsız?</vt:lpstr>
      <vt:lpstr>PowerPoint Presentation</vt:lpstr>
      <vt:lpstr>Klinik hal #4</vt:lpstr>
      <vt:lpstr>Klinik hal #5 Yaşlılarda bayılma</vt:lpstr>
      <vt:lpstr>TTY EKQ-si</vt:lpstr>
      <vt:lpstr>Köhnə EKQ</vt:lpstr>
      <vt:lpstr>2 gün sonra evdə bayılma təkrarlanır. TTY EKQ-si</vt:lpstr>
      <vt:lpstr>Atropin  vurmadan ritm bərpa olunur.</vt:lpstr>
      <vt:lpstr>Bu xəstədə harada səhv buraxıldı?</vt:lpstr>
      <vt:lpstr>Klinik hal #5</vt:lpstr>
      <vt:lpstr>Evə mesaj</vt:lpstr>
      <vt:lpstr>Klinik hal #6 Sinədə ağrı</vt:lpstr>
      <vt:lpstr>Klinik hal #6</vt:lpstr>
      <vt:lpstr>Bu xəstədə miokard infarktını hansı əlamətlər düşündürər</vt:lpstr>
      <vt:lpstr>Klinik hal #7 Sinədə ağrı</vt:lpstr>
      <vt:lpstr>PowerPoint Presentation</vt:lpstr>
      <vt:lpstr>PowerPoint Presentation</vt:lpstr>
      <vt:lpstr>LBBB də terminologiya:</vt:lpstr>
      <vt:lpstr>PowerPoint Presentation</vt:lpstr>
      <vt:lpstr>Klinik hal #8 Sinədə ağrı</vt:lpstr>
      <vt:lpstr>PowerPoint Presentation</vt:lpstr>
      <vt:lpstr>Post CX PCİ EKG</vt:lpstr>
      <vt:lpstr>PowerPoint Presentation</vt:lpstr>
      <vt:lpstr>Evə mesaj</vt:lpstr>
      <vt:lpstr>Klinik hal #9 Sinədə ağrı</vt:lpstr>
      <vt:lpstr>PowerPoint Presentation</vt:lpstr>
      <vt:lpstr>PowerPoint Presentation</vt:lpstr>
      <vt:lpstr>PowerPoint Presentation</vt:lpstr>
      <vt:lpstr>Bu xəstəyə ilk öncə necə yanaşarsınız?</vt:lpstr>
      <vt:lpstr>PowerPoint Presentation</vt:lpstr>
      <vt:lpstr>PowerPoint Presentation</vt:lpstr>
      <vt:lpstr>PowerPoint Presentation</vt:lpstr>
      <vt:lpstr>Klinik hal 10 Yaşlılarda bayılma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Emin Karimli</dc:creator>
  <cp:lastModifiedBy>Emin Karimli</cp:lastModifiedBy>
  <cp:revision>23</cp:revision>
  <dcterms:created xsi:type="dcterms:W3CDTF">2023-03-20T06:06:25Z</dcterms:created>
  <dcterms:modified xsi:type="dcterms:W3CDTF">2023-04-01T08:02:39Z</dcterms:modified>
</cp:coreProperties>
</file>